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8" r:id="rId3"/>
    <p:sldId id="279" r:id="rId4"/>
    <p:sldId id="271" r:id="rId5"/>
    <p:sldId id="257" r:id="rId6"/>
    <p:sldId id="258" r:id="rId7"/>
    <p:sldId id="259" r:id="rId8"/>
    <p:sldId id="260" r:id="rId9"/>
    <p:sldId id="261" r:id="rId10"/>
    <p:sldId id="262" r:id="rId11"/>
    <p:sldId id="263" r:id="rId12"/>
    <p:sldId id="265" r:id="rId13"/>
    <p:sldId id="266" r:id="rId14"/>
    <p:sldId id="267" r:id="rId15"/>
    <p:sldId id="269" r:id="rId16"/>
    <p:sldId id="281" r:id="rId17"/>
    <p:sldId id="290" r:id="rId18"/>
    <p:sldId id="291" r:id="rId19"/>
    <p:sldId id="292" r:id="rId20"/>
    <p:sldId id="293" r:id="rId21"/>
    <p:sldId id="294" r:id="rId22"/>
    <p:sldId id="295" r:id="rId23"/>
    <p:sldId id="268" r:id="rId24"/>
    <p:sldId id="272" r:id="rId25"/>
    <p:sldId id="273" r:id="rId26"/>
    <p:sldId id="274" r:id="rId27"/>
    <p:sldId id="275" r:id="rId28"/>
    <p:sldId id="276" r:id="rId29"/>
    <p:sldId id="277" r:id="rId30"/>
    <p:sldId id="280" r:id="rId31"/>
    <p:sldId id="282" r:id="rId32"/>
    <p:sldId id="283" r:id="rId33"/>
    <p:sldId id="284" r:id="rId34"/>
    <p:sldId id="285" r:id="rId35"/>
    <p:sldId id="286" r:id="rId36"/>
    <p:sldId id="287" r:id="rId37"/>
    <p:sldId id="288" r:id="rId38"/>
    <p:sldId id="289" r:id="rId39"/>
    <p:sldId id="296" r:id="rId40"/>
    <p:sldId id="297"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66" autoAdjust="0"/>
    <p:restoredTop sz="94660"/>
  </p:normalViewPr>
  <p:slideViewPr>
    <p:cSldViewPr>
      <p:cViewPr varScale="1">
        <p:scale>
          <a:sx n="51" d="100"/>
          <a:sy n="51" d="100"/>
        </p:scale>
        <p:origin x="-966"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A7053A-7A2A-4943-8A9B-449D12138C7A}" type="datetimeFigureOut">
              <a:rPr lang="en-US" smtClean="0"/>
              <a:t>25-Mar-13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1361F4-A761-4A16-8F43-C5FCE5CCBAB9}" type="slidenum">
              <a:rPr lang="en-US" smtClean="0"/>
              <a:t>‹#›</a:t>
            </a:fld>
            <a:endParaRPr lang="en-US"/>
          </a:p>
        </p:txBody>
      </p:sp>
    </p:spTree>
    <p:extLst>
      <p:ext uri="{BB962C8B-B14F-4D97-AF65-F5344CB8AC3E}">
        <p14:creationId xmlns:p14="http://schemas.microsoft.com/office/powerpoint/2010/main" val="4222565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A7053A-7A2A-4943-8A9B-449D12138C7A}" type="datetimeFigureOut">
              <a:rPr lang="en-US" smtClean="0"/>
              <a:t>25-Mar-13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1361F4-A761-4A16-8F43-C5FCE5CCBAB9}" type="slidenum">
              <a:rPr lang="en-US" smtClean="0"/>
              <a:t>‹#›</a:t>
            </a:fld>
            <a:endParaRPr lang="en-US"/>
          </a:p>
        </p:txBody>
      </p:sp>
    </p:spTree>
    <p:extLst>
      <p:ext uri="{BB962C8B-B14F-4D97-AF65-F5344CB8AC3E}">
        <p14:creationId xmlns:p14="http://schemas.microsoft.com/office/powerpoint/2010/main" val="333655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A7053A-7A2A-4943-8A9B-449D12138C7A}" type="datetimeFigureOut">
              <a:rPr lang="en-US" smtClean="0"/>
              <a:t>25-Mar-13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1361F4-A761-4A16-8F43-C5FCE5CCBAB9}" type="slidenum">
              <a:rPr lang="en-US" smtClean="0"/>
              <a:t>‹#›</a:t>
            </a:fld>
            <a:endParaRPr lang="en-US"/>
          </a:p>
        </p:txBody>
      </p:sp>
    </p:spTree>
    <p:extLst>
      <p:ext uri="{BB962C8B-B14F-4D97-AF65-F5344CB8AC3E}">
        <p14:creationId xmlns:p14="http://schemas.microsoft.com/office/powerpoint/2010/main" val="3091495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A7053A-7A2A-4943-8A9B-449D12138C7A}" type="datetimeFigureOut">
              <a:rPr lang="en-US" smtClean="0"/>
              <a:t>25-Mar-13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1361F4-A761-4A16-8F43-C5FCE5CCBAB9}" type="slidenum">
              <a:rPr lang="en-US" smtClean="0"/>
              <a:t>‹#›</a:t>
            </a:fld>
            <a:endParaRPr lang="en-US"/>
          </a:p>
        </p:txBody>
      </p:sp>
    </p:spTree>
    <p:extLst>
      <p:ext uri="{BB962C8B-B14F-4D97-AF65-F5344CB8AC3E}">
        <p14:creationId xmlns:p14="http://schemas.microsoft.com/office/powerpoint/2010/main" val="541761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A7053A-7A2A-4943-8A9B-449D12138C7A}" type="datetimeFigureOut">
              <a:rPr lang="en-US" smtClean="0"/>
              <a:t>25-Mar-13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1361F4-A761-4A16-8F43-C5FCE5CCBAB9}" type="slidenum">
              <a:rPr lang="en-US" smtClean="0"/>
              <a:t>‹#›</a:t>
            </a:fld>
            <a:endParaRPr lang="en-US"/>
          </a:p>
        </p:txBody>
      </p:sp>
    </p:spTree>
    <p:extLst>
      <p:ext uri="{BB962C8B-B14F-4D97-AF65-F5344CB8AC3E}">
        <p14:creationId xmlns:p14="http://schemas.microsoft.com/office/powerpoint/2010/main" val="2082752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A7053A-7A2A-4943-8A9B-449D12138C7A}" type="datetimeFigureOut">
              <a:rPr lang="en-US" smtClean="0"/>
              <a:t>25-Mar-13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1361F4-A761-4A16-8F43-C5FCE5CCBAB9}" type="slidenum">
              <a:rPr lang="en-US" smtClean="0"/>
              <a:t>‹#›</a:t>
            </a:fld>
            <a:endParaRPr lang="en-US"/>
          </a:p>
        </p:txBody>
      </p:sp>
    </p:spTree>
    <p:extLst>
      <p:ext uri="{BB962C8B-B14F-4D97-AF65-F5344CB8AC3E}">
        <p14:creationId xmlns:p14="http://schemas.microsoft.com/office/powerpoint/2010/main" val="875302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A7053A-7A2A-4943-8A9B-449D12138C7A}" type="datetimeFigureOut">
              <a:rPr lang="en-US" smtClean="0"/>
              <a:t>25-Mar-13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1361F4-A761-4A16-8F43-C5FCE5CCBAB9}" type="slidenum">
              <a:rPr lang="en-US" smtClean="0"/>
              <a:t>‹#›</a:t>
            </a:fld>
            <a:endParaRPr lang="en-US"/>
          </a:p>
        </p:txBody>
      </p:sp>
    </p:spTree>
    <p:extLst>
      <p:ext uri="{BB962C8B-B14F-4D97-AF65-F5344CB8AC3E}">
        <p14:creationId xmlns:p14="http://schemas.microsoft.com/office/powerpoint/2010/main" val="3636667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A7053A-7A2A-4943-8A9B-449D12138C7A}" type="datetimeFigureOut">
              <a:rPr lang="en-US" smtClean="0"/>
              <a:t>25-Mar-13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1361F4-A761-4A16-8F43-C5FCE5CCBAB9}" type="slidenum">
              <a:rPr lang="en-US" smtClean="0"/>
              <a:t>‹#›</a:t>
            </a:fld>
            <a:endParaRPr lang="en-US"/>
          </a:p>
        </p:txBody>
      </p:sp>
    </p:spTree>
    <p:extLst>
      <p:ext uri="{BB962C8B-B14F-4D97-AF65-F5344CB8AC3E}">
        <p14:creationId xmlns:p14="http://schemas.microsoft.com/office/powerpoint/2010/main" val="4160375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A7053A-7A2A-4943-8A9B-449D12138C7A}" type="datetimeFigureOut">
              <a:rPr lang="en-US" smtClean="0"/>
              <a:t>25-Mar-13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1361F4-A761-4A16-8F43-C5FCE5CCBAB9}" type="slidenum">
              <a:rPr lang="en-US" smtClean="0"/>
              <a:t>‹#›</a:t>
            </a:fld>
            <a:endParaRPr lang="en-US"/>
          </a:p>
        </p:txBody>
      </p:sp>
    </p:spTree>
    <p:extLst>
      <p:ext uri="{BB962C8B-B14F-4D97-AF65-F5344CB8AC3E}">
        <p14:creationId xmlns:p14="http://schemas.microsoft.com/office/powerpoint/2010/main" val="744465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A7053A-7A2A-4943-8A9B-449D12138C7A}" type="datetimeFigureOut">
              <a:rPr lang="en-US" smtClean="0"/>
              <a:t>25-Mar-13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1361F4-A761-4A16-8F43-C5FCE5CCBAB9}" type="slidenum">
              <a:rPr lang="en-US" smtClean="0"/>
              <a:t>‹#›</a:t>
            </a:fld>
            <a:endParaRPr lang="en-US"/>
          </a:p>
        </p:txBody>
      </p:sp>
    </p:spTree>
    <p:extLst>
      <p:ext uri="{BB962C8B-B14F-4D97-AF65-F5344CB8AC3E}">
        <p14:creationId xmlns:p14="http://schemas.microsoft.com/office/powerpoint/2010/main" val="2365695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A7053A-7A2A-4943-8A9B-449D12138C7A}" type="datetimeFigureOut">
              <a:rPr lang="en-US" smtClean="0"/>
              <a:t>25-Mar-13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1361F4-A761-4A16-8F43-C5FCE5CCBAB9}" type="slidenum">
              <a:rPr lang="en-US" smtClean="0"/>
              <a:t>‹#›</a:t>
            </a:fld>
            <a:endParaRPr lang="en-US"/>
          </a:p>
        </p:txBody>
      </p:sp>
    </p:spTree>
    <p:extLst>
      <p:ext uri="{BB962C8B-B14F-4D97-AF65-F5344CB8AC3E}">
        <p14:creationId xmlns:p14="http://schemas.microsoft.com/office/powerpoint/2010/main" val="707335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A7053A-7A2A-4943-8A9B-449D12138C7A}" type="datetimeFigureOut">
              <a:rPr lang="en-US" smtClean="0"/>
              <a:t>25-Mar-13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1361F4-A761-4A16-8F43-C5FCE5CCBAB9}" type="slidenum">
              <a:rPr lang="en-US" smtClean="0"/>
              <a:t>‹#›</a:t>
            </a:fld>
            <a:endParaRPr lang="en-US"/>
          </a:p>
        </p:txBody>
      </p:sp>
    </p:spTree>
    <p:extLst>
      <p:ext uri="{BB962C8B-B14F-4D97-AF65-F5344CB8AC3E}">
        <p14:creationId xmlns:p14="http://schemas.microsoft.com/office/powerpoint/2010/main" val="30423273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en.wikipedia.org/wiki/Zonin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en.wikipedia.org/wiki/India"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web.worldbank.org/WBSITE/EXTERNAL/TOPICS/EXTFINANCIALSECTOR/0,,contentMDK:23213242~pagePK:210058~piPK:210062~theSitePK:282885,00.html"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0">
            <a:schemeClr val="accent1"/>
          </a:lnRef>
          <a:fillRef idx="3">
            <a:schemeClr val="accent1"/>
          </a:fillRef>
          <a:effectRef idx="3">
            <a:schemeClr val="accent1"/>
          </a:effectRef>
          <a:fontRef idx="minor">
            <a:schemeClr val="lt1"/>
          </a:fontRef>
        </p:style>
        <p:txBody>
          <a:bodyPr>
            <a:normAutofit fontScale="90000"/>
          </a:bodyPr>
          <a:lstStyle/>
          <a:p>
            <a:r>
              <a:rPr lang="en-US" b="1" dirty="0" smtClean="0">
                <a:solidFill>
                  <a:schemeClr val="bg1"/>
                </a:solidFill>
              </a:rPr>
              <a:t>Affordable &amp; Pro-Poor Housing.</a:t>
            </a:r>
            <a:br>
              <a:rPr lang="en-US" b="1" dirty="0" smtClean="0">
                <a:solidFill>
                  <a:schemeClr val="bg1"/>
                </a:solidFill>
              </a:rPr>
            </a:br>
            <a:r>
              <a:rPr lang="en-US" b="1" dirty="0" smtClean="0">
                <a:solidFill>
                  <a:schemeClr val="bg1"/>
                </a:solidFill>
              </a:rPr>
              <a:t>Imperative For Pakistan’s Progress</a:t>
            </a:r>
            <a:endParaRPr lang="en-US" b="1" dirty="0">
              <a:solidFill>
                <a:schemeClr val="bg1"/>
              </a:solidFill>
            </a:endParaRPr>
          </a:p>
        </p:txBody>
      </p:sp>
      <p:sp>
        <p:nvSpPr>
          <p:cNvPr id="3" name="Subtitle 2"/>
          <p:cNvSpPr>
            <a:spLocks noGrp="1"/>
          </p:cNvSpPr>
          <p:nvPr>
            <p:ph type="subTitle" idx="1"/>
          </p:nvPr>
        </p:nvSpPr>
        <p:spPr/>
        <p:txBody>
          <a:bodyPr/>
          <a:lstStyle/>
          <a:p>
            <a:r>
              <a:rPr lang="en-US" dirty="0" smtClean="0">
                <a:solidFill>
                  <a:schemeClr val="tx2">
                    <a:lumMod val="75000"/>
                  </a:schemeClr>
                </a:solidFill>
              </a:rPr>
              <a:t>A Presentation  at SBP by;</a:t>
            </a:r>
          </a:p>
          <a:p>
            <a:r>
              <a:rPr lang="en-US" dirty="0" smtClean="0">
                <a:solidFill>
                  <a:schemeClr val="tx2">
                    <a:lumMod val="75000"/>
                  </a:schemeClr>
                </a:solidFill>
              </a:rPr>
              <a:t>M. </a:t>
            </a:r>
            <a:r>
              <a:rPr lang="en-US" dirty="0" err="1" smtClean="0">
                <a:solidFill>
                  <a:schemeClr val="tx2">
                    <a:lumMod val="75000"/>
                  </a:schemeClr>
                </a:solidFill>
              </a:rPr>
              <a:t>Abrar</a:t>
            </a:r>
            <a:r>
              <a:rPr lang="en-US" dirty="0" smtClean="0">
                <a:solidFill>
                  <a:schemeClr val="tx2">
                    <a:lumMod val="75000"/>
                  </a:schemeClr>
                </a:solidFill>
              </a:rPr>
              <a:t> </a:t>
            </a:r>
            <a:r>
              <a:rPr lang="en-US" dirty="0" err="1" smtClean="0">
                <a:solidFill>
                  <a:schemeClr val="tx2">
                    <a:lumMod val="75000"/>
                  </a:schemeClr>
                </a:solidFill>
              </a:rPr>
              <a:t>Ameen</a:t>
            </a:r>
            <a:endParaRPr lang="en-US" dirty="0" smtClean="0">
              <a:solidFill>
                <a:schemeClr val="tx2">
                  <a:lumMod val="75000"/>
                </a:schemeClr>
              </a:solidFill>
            </a:endParaRPr>
          </a:p>
          <a:p>
            <a:r>
              <a:rPr lang="en-US" dirty="0" smtClean="0">
                <a:solidFill>
                  <a:schemeClr val="tx2">
                    <a:lumMod val="75000"/>
                  </a:schemeClr>
                </a:solidFill>
              </a:rPr>
              <a:t>March 25</a:t>
            </a:r>
            <a:r>
              <a:rPr lang="en-US" baseline="30000" dirty="0" smtClean="0">
                <a:solidFill>
                  <a:schemeClr val="tx2">
                    <a:lumMod val="75000"/>
                  </a:schemeClr>
                </a:solidFill>
              </a:rPr>
              <a:t>th</a:t>
            </a:r>
            <a:r>
              <a:rPr lang="en-US" dirty="0" smtClean="0">
                <a:solidFill>
                  <a:schemeClr val="tx2">
                    <a:lumMod val="75000"/>
                  </a:schemeClr>
                </a:solidFill>
              </a:rPr>
              <a:t>, 2013.</a:t>
            </a:r>
            <a:endParaRPr lang="en-US" dirty="0">
              <a:solidFill>
                <a:schemeClr val="tx2">
                  <a:lumMod val="75000"/>
                </a:schemeClr>
              </a:solidFill>
            </a:endParaRPr>
          </a:p>
        </p:txBody>
      </p:sp>
    </p:spTree>
    <p:extLst>
      <p:ext uri="{BB962C8B-B14F-4D97-AF65-F5344CB8AC3E}">
        <p14:creationId xmlns:p14="http://schemas.microsoft.com/office/powerpoint/2010/main" val="2061298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en-US" dirty="0" smtClean="0"/>
              <a:t>The Issues, &amp; Effects</a:t>
            </a:r>
            <a:endParaRPr lang="en-US" dirty="0"/>
          </a:p>
        </p:txBody>
      </p:sp>
      <p:sp>
        <p:nvSpPr>
          <p:cNvPr id="3" name="Content Placeholder 2"/>
          <p:cNvSpPr>
            <a:spLocks noGrp="1"/>
          </p:cNvSpPr>
          <p:nvPr>
            <p:ph idx="1"/>
          </p:nvPr>
        </p:nvSpPr>
        <p:spPr/>
        <p:txBody>
          <a:bodyPr>
            <a:normAutofit lnSpcReduction="10000"/>
          </a:bodyPr>
          <a:lstStyle/>
          <a:p>
            <a:pPr algn="just"/>
            <a:r>
              <a:rPr lang="en-US" dirty="0"/>
              <a:t>A well located dwelling might save significant household travel costs and therefore improve overall family economics, even if the rent is higher than a dwelling in a poorer location</a:t>
            </a:r>
            <a:r>
              <a:rPr lang="en-US" dirty="0" smtClean="0"/>
              <a:t>.</a:t>
            </a:r>
          </a:p>
          <a:p>
            <a:pPr algn="just"/>
            <a:r>
              <a:rPr lang="en-US" dirty="0"/>
              <a:t>A household's inhabitants must decide whether to pay more for housing to keep commuting time and expense low, or to accept a long and/or expensive commute in order to obtain "better" housing.</a:t>
            </a:r>
          </a:p>
        </p:txBody>
      </p:sp>
    </p:spTree>
    <p:extLst>
      <p:ext uri="{BB962C8B-B14F-4D97-AF65-F5344CB8AC3E}">
        <p14:creationId xmlns:p14="http://schemas.microsoft.com/office/powerpoint/2010/main" val="27444945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en-US" dirty="0" smtClean="0"/>
              <a:t>The Issues, Causes &amp; Effects</a:t>
            </a:r>
            <a:endParaRPr lang="en-US" dirty="0"/>
          </a:p>
        </p:txBody>
      </p:sp>
      <p:sp>
        <p:nvSpPr>
          <p:cNvPr id="3" name="Content Placeholder 2"/>
          <p:cNvSpPr>
            <a:spLocks noGrp="1"/>
          </p:cNvSpPr>
          <p:nvPr>
            <p:ph idx="1"/>
          </p:nvPr>
        </p:nvSpPr>
        <p:spPr/>
        <p:txBody>
          <a:bodyPr/>
          <a:lstStyle/>
          <a:p>
            <a:pPr algn="just"/>
            <a:r>
              <a:rPr lang="en-US" dirty="0"/>
              <a:t>In a depressed or sparsely settled rural area, for example, the predicted price of the </a:t>
            </a:r>
            <a:r>
              <a:rPr lang="en-US" dirty="0" smtClean="0"/>
              <a:t> </a:t>
            </a:r>
            <a:r>
              <a:rPr lang="en-US" dirty="0"/>
              <a:t>median two-bedroom apartment may be quite easily affordable even to a minimum-wage worker – if only any apartments had ever been built</a:t>
            </a:r>
          </a:p>
        </p:txBody>
      </p:sp>
    </p:spTree>
    <p:extLst>
      <p:ext uri="{BB962C8B-B14F-4D97-AF65-F5344CB8AC3E}">
        <p14:creationId xmlns:p14="http://schemas.microsoft.com/office/powerpoint/2010/main" val="40211098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en-US" dirty="0" smtClean="0"/>
              <a:t>The Issues, Causes &amp; Effects-II</a:t>
            </a:r>
            <a:endParaRPr lang="en-US" dirty="0"/>
          </a:p>
        </p:txBody>
      </p:sp>
      <p:sp>
        <p:nvSpPr>
          <p:cNvPr id="3" name="Content Placeholder 2"/>
          <p:cNvSpPr>
            <a:spLocks noGrp="1"/>
          </p:cNvSpPr>
          <p:nvPr>
            <p:ph idx="1"/>
          </p:nvPr>
        </p:nvSpPr>
        <p:spPr/>
        <p:txBody>
          <a:bodyPr/>
          <a:lstStyle/>
          <a:p>
            <a:pPr algn="just"/>
            <a:r>
              <a:rPr lang="en-US" dirty="0"/>
              <a:t>The availability of affordable housing in proximity of mass transit and linked to job distribution, has become severely imbalanced in this period of rapid regional urbanization and growing density convergence.</a:t>
            </a:r>
          </a:p>
          <a:p>
            <a:endParaRPr lang="en-US" dirty="0"/>
          </a:p>
        </p:txBody>
      </p:sp>
    </p:spTree>
    <p:extLst>
      <p:ext uri="{BB962C8B-B14F-4D97-AF65-F5344CB8AC3E}">
        <p14:creationId xmlns:p14="http://schemas.microsoft.com/office/powerpoint/2010/main" val="13396164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en-US" dirty="0" smtClean="0"/>
              <a:t>The Issues, Causes &amp; Effects-III</a:t>
            </a:r>
            <a:endParaRPr lang="en-US" dirty="0"/>
          </a:p>
        </p:txBody>
      </p:sp>
      <p:sp>
        <p:nvSpPr>
          <p:cNvPr id="3" name="Content Placeholder 2"/>
          <p:cNvSpPr>
            <a:spLocks noGrp="1"/>
          </p:cNvSpPr>
          <p:nvPr>
            <p:ph idx="1"/>
          </p:nvPr>
        </p:nvSpPr>
        <p:spPr/>
        <p:txBody>
          <a:bodyPr/>
          <a:lstStyle/>
          <a:p>
            <a:pPr algn="just"/>
            <a:r>
              <a:rPr lang="en-US" dirty="0"/>
              <a:t>In addition to the distress it causes families who cannot find a place to live, lack of affordable housing is considered by many urban planners to have negative effects on a community's overall health</a:t>
            </a:r>
            <a:r>
              <a:rPr lang="en-US" dirty="0" smtClean="0"/>
              <a:t>.</a:t>
            </a:r>
            <a:endParaRPr lang="en-US" dirty="0"/>
          </a:p>
          <a:p>
            <a:pPr algn="just"/>
            <a:endParaRPr lang="en-US" dirty="0"/>
          </a:p>
        </p:txBody>
      </p:sp>
    </p:spTree>
    <p:extLst>
      <p:ext uri="{BB962C8B-B14F-4D97-AF65-F5344CB8AC3E}">
        <p14:creationId xmlns:p14="http://schemas.microsoft.com/office/powerpoint/2010/main" val="19166731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en-US" dirty="0" smtClean="0"/>
              <a:t>Issues, Causes &amp; Effects-IV</a:t>
            </a:r>
            <a:endParaRPr lang="en-US" dirty="0"/>
          </a:p>
        </p:txBody>
      </p:sp>
      <p:sp>
        <p:nvSpPr>
          <p:cNvPr id="3" name="Content Placeholder 2"/>
          <p:cNvSpPr>
            <a:spLocks noGrp="1"/>
          </p:cNvSpPr>
          <p:nvPr>
            <p:ph idx="1"/>
          </p:nvPr>
        </p:nvSpPr>
        <p:spPr/>
        <p:txBody>
          <a:bodyPr/>
          <a:lstStyle/>
          <a:p>
            <a:r>
              <a:rPr lang="en-US" dirty="0"/>
              <a:t>Affordable housing challenges in inner cities range from the homeless who are forced to live on the street, to the relative deprivation of vital workers like police officers, firefighters, teachers and </a:t>
            </a:r>
            <a:r>
              <a:rPr lang="en-US" dirty="0" smtClean="0"/>
              <a:t>nurses, who are </a:t>
            </a:r>
            <a:r>
              <a:rPr lang="en-US" dirty="0"/>
              <a:t>unable to find affordable accommodation near their place of work. These workers are forced to live in suburbia commuting up to two hours each way to work</a:t>
            </a:r>
          </a:p>
        </p:txBody>
      </p:sp>
    </p:spTree>
    <p:extLst>
      <p:ext uri="{BB962C8B-B14F-4D97-AF65-F5344CB8AC3E}">
        <p14:creationId xmlns:p14="http://schemas.microsoft.com/office/powerpoint/2010/main" val="32458105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en-US" dirty="0" smtClean="0"/>
              <a:t>Issues, Causes &amp; Effects-V</a:t>
            </a:r>
            <a:endParaRPr lang="en-US" dirty="0"/>
          </a:p>
        </p:txBody>
      </p:sp>
      <p:sp>
        <p:nvSpPr>
          <p:cNvPr id="3" name="Content Placeholder 2"/>
          <p:cNvSpPr>
            <a:spLocks noGrp="1"/>
          </p:cNvSpPr>
          <p:nvPr>
            <p:ph idx="1"/>
          </p:nvPr>
        </p:nvSpPr>
        <p:spPr/>
        <p:txBody>
          <a:bodyPr/>
          <a:lstStyle/>
          <a:p>
            <a:pPr algn="just"/>
            <a:r>
              <a:rPr lang="en-US" dirty="0"/>
              <a:t>The market has been unable to meet the growing demand to supply housing stock at affordable prices. Although demand for affordable housing, particularly rental housing that is affordable for low and middle income earners, has increased, the supply has not.</a:t>
            </a:r>
          </a:p>
        </p:txBody>
      </p:sp>
    </p:spTree>
    <p:extLst>
      <p:ext uri="{BB962C8B-B14F-4D97-AF65-F5344CB8AC3E}">
        <p14:creationId xmlns:p14="http://schemas.microsoft.com/office/powerpoint/2010/main" val="17225328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en-US" dirty="0" smtClean="0"/>
              <a:t>The Issues, Causes &amp; Effects-VI</a:t>
            </a:r>
            <a:endParaRPr lang="en-US" dirty="0"/>
          </a:p>
        </p:txBody>
      </p:sp>
      <p:sp>
        <p:nvSpPr>
          <p:cNvPr id="3" name="Content Placeholder 2"/>
          <p:cNvSpPr>
            <a:spLocks noGrp="1"/>
          </p:cNvSpPr>
          <p:nvPr>
            <p:ph idx="1"/>
          </p:nvPr>
        </p:nvSpPr>
        <p:spPr/>
        <p:txBody>
          <a:bodyPr/>
          <a:lstStyle/>
          <a:p>
            <a:pPr lvl="0" algn="just"/>
            <a:r>
              <a:rPr lang="en-US" dirty="0"/>
              <a:t>The growing gap between rich and poor since the 1980s manifests itself in a housing system where public policy decisions privilege the ownership sector to the disadvantage of the rental sector</a:t>
            </a:r>
            <a:r>
              <a:rPr lang="en-US" dirty="0" smtClean="0"/>
              <a:t>.</a:t>
            </a:r>
            <a:endParaRPr lang="en-US" dirty="0"/>
          </a:p>
          <a:p>
            <a:pPr algn="just"/>
            <a:endParaRPr lang="en-US" dirty="0"/>
          </a:p>
        </p:txBody>
      </p:sp>
    </p:spTree>
    <p:extLst>
      <p:ext uri="{BB962C8B-B14F-4D97-AF65-F5344CB8AC3E}">
        <p14:creationId xmlns:p14="http://schemas.microsoft.com/office/powerpoint/2010/main" val="20285698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en-US" dirty="0" smtClean="0"/>
              <a:t>The Pakistani Problem</a:t>
            </a:r>
            <a:endParaRPr lang="en-US" dirty="0"/>
          </a:p>
        </p:txBody>
      </p:sp>
      <p:sp>
        <p:nvSpPr>
          <p:cNvPr id="3" name="Content Placeholder 2"/>
          <p:cNvSpPr>
            <a:spLocks noGrp="1"/>
          </p:cNvSpPr>
          <p:nvPr>
            <p:ph idx="1"/>
          </p:nvPr>
        </p:nvSpPr>
        <p:spPr/>
        <p:txBody>
          <a:bodyPr>
            <a:normAutofit/>
          </a:bodyPr>
          <a:lstStyle/>
          <a:p>
            <a:pPr algn="just"/>
            <a:r>
              <a:rPr lang="en-GB" sz="2800" dirty="0"/>
              <a:t>Currently, Pakistan has an overall housing backlog exceeding 6 million units with an annual addition of 300,000 units – based upon conservative estimates from the Population Census of 1998 and the National Housing Policy of 2001. Roughly 30-40 </a:t>
            </a:r>
            <a:r>
              <a:rPr lang="en-GB" sz="2800" dirty="0" err="1"/>
              <a:t>percent</a:t>
            </a:r>
            <a:r>
              <a:rPr lang="en-GB" sz="2800" dirty="0"/>
              <a:t> of the demand is addressed by mainstream developers who cater to the high-end market. The remaining units fall under the category of the low-income segment.</a:t>
            </a:r>
            <a:endParaRPr lang="en-US" sz="2800" dirty="0"/>
          </a:p>
        </p:txBody>
      </p:sp>
    </p:spTree>
    <p:extLst>
      <p:ext uri="{BB962C8B-B14F-4D97-AF65-F5344CB8AC3E}">
        <p14:creationId xmlns:p14="http://schemas.microsoft.com/office/powerpoint/2010/main" val="10650070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en-US" dirty="0" smtClean="0"/>
              <a:t>The Pakistani Problem-II</a:t>
            </a:r>
            <a:endParaRPr lang="en-US" dirty="0"/>
          </a:p>
        </p:txBody>
      </p:sp>
      <p:sp>
        <p:nvSpPr>
          <p:cNvPr id="3" name="Content Placeholder 2"/>
          <p:cNvSpPr>
            <a:spLocks noGrp="1"/>
          </p:cNvSpPr>
          <p:nvPr>
            <p:ph idx="1"/>
          </p:nvPr>
        </p:nvSpPr>
        <p:spPr/>
        <p:txBody>
          <a:bodyPr>
            <a:normAutofit/>
          </a:bodyPr>
          <a:lstStyle/>
          <a:p>
            <a:pPr algn="just"/>
            <a:r>
              <a:rPr lang="en-GB" sz="2800" dirty="0"/>
              <a:t>The government has made repeated attempts to address this segment through various initiatives – seldom succeeding. </a:t>
            </a:r>
            <a:endParaRPr lang="en-GB" sz="2800" dirty="0" smtClean="0"/>
          </a:p>
          <a:p>
            <a:pPr algn="just"/>
            <a:r>
              <a:rPr lang="en-GB" sz="2800" dirty="0" smtClean="0"/>
              <a:t>The </a:t>
            </a:r>
            <a:r>
              <a:rPr lang="en-GB" sz="2800" dirty="0"/>
              <a:t>current </a:t>
            </a:r>
            <a:r>
              <a:rPr lang="en-GB" sz="2800" u="sng" dirty="0">
                <a:solidFill>
                  <a:srgbClr val="FF0000"/>
                </a:solidFill>
              </a:rPr>
              <a:t>low income housing</a:t>
            </a:r>
            <a:r>
              <a:rPr lang="en-GB" sz="2800" dirty="0"/>
              <a:t> deficit within Pakistan is 3 million units with an addition of 150,000 units per </a:t>
            </a:r>
            <a:r>
              <a:rPr lang="en-GB" sz="2800" dirty="0" err="1"/>
              <a:t>annum.In</a:t>
            </a:r>
            <a:r>
              <a:rPr lang="en-GB" sz="2800" dirty="0"/>
              <a:t> addition to these alarming rates, within the urban context, there is a disturbing pattern.</a:t>
            </a:r>
            <a:endParaRPr lang="en-US" sz="2800" dirty="0"/>
          </a:p>
        </p:txBody>
      </p:sp>
    </p:spTree>
    <p:extLst>
      <p:ext uri="{BB962C8B-B14F-4D97-AF65-F5344CB8AC3E}">
        <p14:creationId xmlns:p14="http://schemas.microsoft.com/office/powerpoint/2010/main" val="23013835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en-US" dirty="0" smtClean="0"/>
              <a:t>The Pakistani Problem-III</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GB" dirty="0"/>
              <a:t>Of those that do own homes, there is a clear pattern of constructing additional rooms as opposed to constructing new homes. This leads to an increase in the density of homes, thus further exacerbating the housing problem. </a:t>
            </a:r>
            <a:endParaRPr lang="en-GB" dirty="0" smtClean="0"/>
          </a:p>
          <a:p>
            <a:pPr algn="just"/>
            <a:r>
              <a:rPr lang="en-GB" dirty="0" smtClean="0"/>
              <a:t>With </a:t>
            </a:r>
            <a:r>
              <a:rPr lang="en-GB" dirty="0"/>
              <a:t>most homes having been constructed over twenty years ago (58 </a:t>
            </a:r>
            <a:r>
              <a:rPr lang="en-GB" dirty="0" err="1"/>
              <a:t>percent</a:t>
            </a:r>
            <a:r>
              <a:rPr lang="en-GB" dirty="0"/>
              <a:t>), over 50 </a:t>
            </a:r>
            <a:r>
              <a:rPr lang="en-GB" dirty="0" err="1"/>
              <a:t>percent</a:t>
            </a:r>
            <a:r>
              <a:rPr lang="en-GB" dirty="0"/>
              <a:t> of the population under the age of 25 , and no solutions in sight, demand in the lower income segments is expected to explode in the next decade.</a:t>
            </a:r>
            <a:endParaRPr lang="en-US" dirty="0"/>
          </a:p>
          <a:p>
            <a:pPr algn="just"/>
            <a:endParaRPr lang="en-US" dirty="0"/>
          </a:p>
          <a:p>
            <a:pPr algn="just"/>
            <a:endParaRPr lang="en-US" dirty="0"/>
          </a:p>
        </p:txBody>
      </p:sp>
    </p:spTree>
    <p:extLst>
      <p:ext uri="{BB962C8B-B14F-4D97-AF65-F5344CB8AC3E}">
        <p14:creationId xmlns:p14="http://schemas.microsoft.com/office/powerpoint/2010/main" val="36487866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en-US" dirty="0" smtClean="0"/>
              <a:t>Dedication</a:t>
            </a:r>
            <a:endParaRPr lang="en-US" dirty="0"/>
          </a:p>
        </p:txBody>
      </p:sp>
      <p:sp>
        <p:nvSpPr>
          <p:cNvPr id="3" name="Content Placeholder 2"/>
          <p:cNvSpPr>
            <a:spLocks noGrp="1"/>
          </p:cNvSpPr>
          <p:nvPr>
            <p:ph idx="1"/>
          </p:nvPr>
        </p:nvSpPr>
        <p:spPr/>
        <p:txBody>
          <a:bodyPr/>
          <a:lstStyle/>
          <a:p>
            <a:pPr algn="just"/>
            <a:r>
              <a:rPr lang="en-US" dirty="0" smtClean="0"/>
              <a:t>This presentation is dedicated to Dr. </a:t>
            </a:r>
            <a:r>
              <a:rPr lang="en-US" dirty="0" err="1" smtClean="0"/>
              <a:t>Parveen</a:t>
            </a:r>
            <a:r>
              <a:rPr lang="en-US" dirty="0" smtClean="0"/>
              <a:t> </a:t>
            </a:r>
            <a:r>
              <a:rPr lang="en-US" dirty="0" err="1" smtClean="0"/>
              <a:t>Rehman</a:t>
            </a:r>
            <a:r>
              <a:rPr lang="en-US" dirty="0" smtClean="0"/>
              <a:t>, the Director of </a:t>
            </a:r>
            <a:r>
              <a:rPr lang="en-US" dirty="0" err="1" smtClean="0"/>
              <a:t>Orangi</a:t>
            </a:r>
            <a:r>
              <a:rPr lang="en-US" dirty="0" smtClean="0"/>
              <a:t> Project, who selflessly served the poor; but was murdered two weeks back by forces opposed to, and threatened by the idea of a Progressive Pakistan.</a:t>
            </a:r>
            <a:endParaRPr lang="en-US" dirty="0"/>
          </a:p>
        </p:txBody>
      </p:sp>
    </p:spTree>
    <p:extLst>
      <p:ext uri="{BB962C8B-B14F-4D97-AF65-F5344CB8AC3E}">
        <p14:creationId xmlns:p14="http://schemas.microsoft.com/office/powerpoint/2010/main" val="28373028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en-US" dirty="0" smtClean="0"/>
              <a:t>The Pakistani Problem-IV</a:t>
            </a:r>
            <a:endParaRPr lang="en-US" dirty="0"/>
          </a:p>
        </p:txBody>
      </p:sp>
      <p:sp>
        <p:nvSpPr>
          <p:cNvPr id="3" name="Content Placeholder 2"/>
          <p:cNvSpPr>
            <a:spLocks noGrp="1"/>
          </p:cNvSpPr>
          <p:nvPr>
            <p:ph idx="1"/>
          </p:nvPr>
        </p:nvSpPr>
        <p:spPr/>
        <p:txBody>
          <a:bodyPr>
            <a:normAutofit/>
          </a:bodyPr>
          <a:lstStyle/>
          <a:p>
            <a:pPr algn="just"/>
            <a:r>
              <a:rPr lang="en-US" sz="2800" dirty="0"/>
              <a:t> </a:t>
            </a:r>
            <a:r>
              <a:rPr lang="en-GB" sz="2800" dirty="0"/>
              <a:t>In order to truly comprehend this problem, one must put him/herself in the shoes (or bare-soles) of the average citizen of Pakistan. An individual is earning </a:t>
            </a:r>
            <a:r>
              <a:rPr lang="en-GB" sz="2800" dirty="0" smtClean="0"/>
              <a:t>between </a:t>
            </a:r>
            <a:r>
              <a:rPr lang="en-GB" sz="2800" dirty="0" err="1" smtClean="0"/>
              <a:t>Rs</a:t>
            </a:r>
            <a:r>
              <a:rPr lang="en-GB" sz="2800" dirty="0" smtClean="0"/>
              <a:t>: 13500 to 18500( </a:t>
            </a:r>
            <a:r>
              <a:rPr lang="en-GB" sz="2800" dirty="0"/>
              <a:t>US$ </a:t>
            </a:r>
            <a:r>
              <a:rPr lang="en-GB" sz="2800" dirty="0" smtClean="0"/>
              <a:t>135-185) per month </a:t>
            </a:r>
            <a:r>
              <a:rPr lang="en-GB" sz="2800" dirty="0"/>
              <a:t>(working in the public/private sector or self-employed) and is responsible for maintaining his/her nuclear family as well as members of the extended family. </a:t>
            </a:r>
            <a:endParaRPr lang="en-US" sz="2800" dirty="0"/>
          </a:p>
        </p:txBody>
      </p:sp>
    </p:spTree>
    <p:extLst>
      <p:ext uri="{BB962C8B-B14F-4D97-AF65-F5344CB8AC3E}">
        <p14:creationId xmlns:p14="http://schemas.microsoft.com/office/powerpoint/2010/main" val="25407032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en-US" dirty="0" smtClean="0"/>
              <a:t>The Pakistani Problem-V</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GB" dirty="0"/>
              <a:t>The average citizen lives with a level of uncertainty on a daily basis, and is constantly faced with a multitude of potential issues to handle relating to running of his/her household and providing for the family</a:t>
            </a:r>
            <a:r>
              <a:rPr lang="en-GB" dirty="0" smtClean="0"/>
              <a:t>.</a:t>
            </a:r>
          </a:p>
          <a:p>
            <a:pPr algn="just"/>
            <a:r>
              <a:rPr lang="en-GB" dirty="0" smtClean="0"/>
              <a:t>For </a:t>
            </a:r>
            <a:r>
              <a:rPr lang="en-GB" dirty="0"/>
              <a:t>those living in rental units (30 </a:t>
            </a:r>
            <a:r>
              <a:rPr lang="en-GB" dirty="0" err="1"/>
              <a:t>percent</a:t>
            </a:r>
            <a:r>
              <a:rPr lang="en-GB" dirty="0"/>
              <a:t> of the population), their average monthly income is </a:t>
            </a:r>
            <a:r>
              <a:rPr lang="en-GB" dirty="0" err="1" smtClean="0"/>
              <a:t>Rs</a:t>
            </a:r>
            <a:r>
              <a:rPr lang="en-GB" dirty="0" smtClean="0"/>
              <a:t>: 16500 (US</a:t>
            </a:r>
            <a:r>
              <a:rPr lang="en-GB" dirty="0"/>
              <a:t>$ </a:t>
            </a:r>
            <a:r>
              <a:rPr lang="en-GB" dirty="0" smtClean="0"/>
              <a:t>165) </a:t>
            </a:r>
            <a:r>
              <a:rPr lang="en-GB" dirty="0"/>
              <a:t>and their monthly saving, after all expenses relating to rent, food, utilities, transportation and miscellaneous are deducted, under ideal circumstances, is </a:t>
            </a:r>
            <a:r>
              <a:rPr lang="en-GB" dirty="0" err="1" smtClean="0"/>
              <a:t>Rs</a:t>
            </a:r>
            <a:r>
              <a:rPr lang="en-GB" dirty="0" smtClean="0"/>
              <a:t>: 1500 (US</a:t>
            </a:r>
            <a:r>
              <a:rPr lang="en-GB" dirty="0"/>
              <a:t>$ </a:t>
            </a:r>
            <a:r>
              <a:rPr lang="en-GB" dirty="0" smtClean="0"/>
              <a:t>15).</a:t>
            </a:r>
            <a:endParaRPr lang="en-US" dirty="0"/>
          </a:p>
        </p:txBody>
      </p:sp>
    </p:spTree>
    <p:extLst>
      <p:ext uri="{BB962C8B-B14F-4D97-AF65-F5344CB8AC3E}">
        <p14:creationId xmlns:p14="http://schemas.microsoft.com/office/powerpoint/2010/main" val="8525088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en-US" dirty="0" smtClean="0"/>
              <a:t>The Pakistani Problem- VI</a:t>
            </a:r>
            <a:endParaRPr lang="en-US" dirty="0"/>
          </a:p>
        </p:txBody>
      </p:sp>
      <p:sp>
        <p:nvSpPr>
          <p:cNvPr id="3" name="Content Placeholder 2"/>
          <p:cNvSpPr>
            <a:spLocks noGrp="1"/>
          </p:cNvSpPr>
          <p:nvPr>
            <p:ph idx="1"/>
          </p:nvPr>
        </p:nvSpPr>
        <p:spPr/>
        <p:txBody>
          <a:bodyPr/>
          <a:lstStyle/>
          <a:p>
            <a:pPr algn="just"/>
            <a:r>
              <a:rPr lang="en-GB" dirty="0"/>
              <a:t>With the average person saving </a:t>
            </a:r>
            <a:r>
              <a:rPr lang="en-GB" dirty="0" err="1" smtClean="0"/>
              <a:t>Rs</a:t>
            </a:r>
            <a:r>
              <a:rPr lang="en-GB" dirty="0" smtClean="0"/>
              <a:t>: 1500 (US</a:t>
            </a:r>
            <a:r>
              <a:rPr lang="en-GB" dirty="0"/>
              <a:t>$ </a:t>
            </a:r>
            <a:r>
              <a:rPr lang="en-GB" dirty="0" smtClean="0"/>
              <a:t>15/month) </a:t>
            </a:r>
            <a:r>
              <a:rPr lang="en-GB" dirty="0"/>
              <a:t>and the average 80 square yard plot costing </a:t>
            </a:r>
            <a:r>
              <a:rPr lang="en-GB" dirty="0" err="1" smtClean="0"/>
              <a:t>Rs</a:t>
            </a:r>
            <a:r>
              <a:rPr lang="en-GB" dirty="0" smtClean="0"/>
              <a:t>: 700,000 (US</a:t>
            </a:r>
            <a:r>
              <a:rPr lang="en-GB" dirty="0"/>
              <a:t>$ </a:t>
            </a:r>
            <a:r>
              <a:rPr lang="en-GB" dirty="0" smtClean="0"/>
              <a:t>7,000), </a:t>
            </a:r>
            <a:r>
              <a:rPr lang="en-GB" dirty="0"/>
              <a:t>it would take nearly forty years before one could afford such a </a:t>
            </a:r>
            <a:r>
              <a:rPr lang="en-GB" dirty="0" err="1"/>
              <a:t>plot.The</a:t>
            </a:r>
            <a:r>
              <a:rPr lang="en-GB" dirty="0"/>
              <a:t> result, is the current housing crisis Pakistan is faced with.</a:t>
            </a:r>
            <a:endParaRPr lang="en-US" dirty="0"/>
          </a:p>
          <a:p>
            <a:pPr algn="just"/>
            <a:endParaRPr lang="en-US" dirty="0"/>
          </a:p>
        </p:txBody>
      </p:sp>
    </p:spTree>
    <p:extLst>
      <p:ext uri="{BB962C8B-B14F-4D97-AF65-F5344CB8AC3E}">
        <p14:creationId xmlns:p14="http://schemas.microsoft.com/office/powerpoint/2010/main" val="15399312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en-US" dirty="0" smtClean="0"/>
              <a:t>The Impact of Non-Affordability</a:t>
            </a:r>
            <a:endParaRPr lang="en-US" dirty="0"/>
          </a:p>
        </p:txBody>
      </p:sp>
      <p:sp>
        <p:nvSpPr>
          <p:cNvPr id="3" name="Content Placeholder 2"/>
          <p:cNvSpPr>
            <a:spLocks noGrp="1"/>
          </p:cNvSpPr>
          <p:nvPr>
            <p:ph idx="1"/>
          </p:nvPr>
        </p:nvSpPr>
        <p:spPr/>
        <p:txBody>
          <a:bodyPr>
            <a:noAutofit/>
          </a:bodyPr>
          <a:lstStyle/>
          <a:p>
            <a:pPr algn="just"/>
            <a:r>
              <a:rPr lang="en-US" sz="2800" dirty="0"/>
              <a:t>Lack of affordable housing places a particular burden on local economies.</a:t>
            </a:r>
          </a:p>
          <a:p>
            <a:pPr algn="just"/>
            <a:r>
              <a:rPr lang="en-US" sz="2800" dirty="0" smtClean="0"/>
              <a:t>Individual </a:t>
            </a:r>
            <a:r>
              <a:rPr lang="en-US" sz="2800" dirty="0"/>
              <a:t>consumers are faced with mortgage arrears and excessive debt and therefore cut back on consumption. A combination of high housing costs and high debt levels contributes to a reduction in savings.</a:t>
            </a:r>
          </a:p>
          <a:p>
            <a:pPr algn="just"/>
            <a:r>
              <a:rPr lang="en-US" sz="2800" dirty="0"/>
              <a:t>These factors can lead to decreased investment in sectors that are essential to the long-term growth of the economy.</a:t>
            </a:r>
          </a:p>
          <a:p>
            <a:pPr algn="just"/>
            <a:endParaRPr lang="en-US" sz="2800" dirty="0"/>
          </a:p>
        </p:txBody>
      </p:sp>
    </p:spTree>
    <p:extLst>
      <p:ext uri="{BB962C8B-B14F-4D97-AF65-F5344CB8AC3E}">
        <p14:creationId xmlns:p14="http://schemas.microsoft.com/office/powerpoint/2010/main" val="29665224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en-US" dirty="0" smtClean="0"/>
              <a:t>Solutions</a:t>
            </a:r>
            <a:endParaRPr lang="en-US" dirty="0"/>
          </a:p>
        </p:txBody>
      </p:sp>
      <p:sp>
        <p:nvSpPr>
          <p:cNvPr id="3" name="Content Placeholder 2"/>
          <p:cNvSpPr>
            <a:spLocks noGrp="1"/>
          </p:cNvSpPr>
          <p:nvPr>
            <p:ph idx="1"/>
          </p:nvPr>
        </p:nvSpPr>
        <p:spPr/>
        <p:txBody>
          <a:bodyPr/>
          <a:lstStyle/>
          <a:p>
            <a:r>
              <a:rPr lang="en-US" dirty="0"/>
              <a:t>Affordable housing needs can be addressed through public policy instruments </a:t>
            </a:r>
            <a:r>
              <a:rPr lang="en-US" dirty="0" err="1"/>
              <a:t>focussed</a:t>
            </a:r>
            <a:r>
              <a:rPr lang="en-US" dirty="0"/>
              <a:t> towards the demand side of the market where households are assisted in reaching financial benchmarks without which housing is not affordable. </a:t>
            </a:r>
          </a:p>
        </p:txBody>
      </p:sp>
    </p:spTree>
    <p:extLst>
      <p:ext uri="{BB962C8B-B14F-4D97-AF65-F5344CB8AC3E}">
        <p14:creationId xmlns:p14="http://schemas.microsoft.com/office/powerpoint/2010/main" val="37266855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en-US" dirty="0" smtClean="0"/>
              <a:t>Solutions-II</a:t>
            </a:r>
            <a:endParaRPr lang="en-US" dirty="0"/>
          </a:p>
        </p:txBody>
      </p:sp>
      <p:sp>
        <p:nvSpPr>
          <p:cNvPr id="3" name="Content Placeholder 2"/>
          <p:cNvSpPr>
            <a:spLocks noGrp="1"/>
          </p:cNvSpPr>
          <p:nvPr>
            <p:ph idx="1"/>
          </p:nvPr>
        </p:nvSpPr>
        <p:spPr/>
        <p:txBody>
          <a:bodyPr/>
          <a:lstStyle/>
          <a:p>
            <a:r>
              <a:rPr lang="en-US" dirty="0"/>
              <a:t>This can include approaches that simply promote economic growth in general, in the hope that a stronger economy, higher employment rates and higher wages will increase the ability of households to acquire housing at market prices.</a:t>
            </a:r>
          </a:p>
        </p:txBody>
      </p:sp>
    </p:spTree>
    <p:extLst>
      <p:ext uri="{BB962C8B-B14F-4D97-AF65-F5344CB8AC3E}">
        <p14:creationId xmlns:p14="http://schemas.microsoft.com/office/powerpoint/2010/main" val="33090451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en-US" dirty="0" smtClean="0"/>
              <a:t>Solutions-III</a:t>
            </a:r>
            <a:endParaRPr lang="en-US" dirty="0"/>
          </a:p>
        </p:txBody>
      </p:sp>
      <p:sp>
        <p:nvSpPr>
          <p:cNvPr id="3" name="Content Placeholder 2"/>
          <p:cNvSpPr>
            <a:spLocks noGrp="1"/>
          </p:cNvSpPr>
          <p:nvPr>
            <p:ph idx="1"/>
          </p:nvPr>
        </p:nvSpPr>
        <p:spPr/>
        <p:txBody>
          <a:bodyPr/>
          <a:lstStyle/>
          <a:p>
            <a:pPr algn="just"/>
            <a:r>
              <a:rPr lang="en-US" dirty="0"/>
              <a:t>Federal government policies define banking and mortgage lending practices, tax and regulatory measures affecting building materials, professional practices (ex. real estate transactions</a:t>
            </a:r>
            <a:r>
              <a:rPr lang="en-US" dirty="0" smtClean="0"/>
              <a:t>). </a:t>
            </a:r>
            <a:r>
              <a:rPr lang="en-US" dirty="0"/>
              <a:t>The purchasing power of individual households can be enhanced through tax and fiscal policies that result in reducing the cost of mortgages and the cost of borrowing.</a:t>
            </a:r>
          </a:p>
        </p:txBody>
      </p:sp>
    </p:spTree>
    <p:extLst>
      <p:ext uri="{BB962C8B-B14F-4D97-AF65-F5344CB8AC3E}">
        <p14:creationId xmlns:p14="http://schemas.microsoft.com/office/powerpoint/2010/main" val="17165618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en-US" dirty="0" smtClean="0"/>
              <a:t>Solutions-IV</a:t>
            </a:r>
            <a:endParaRPr lang="en-US" dirty="0"/>
          </a:p>
        </p:txBody>
      </p:sp>
      <p:sp>
        <p:nvSpPr>
          <p:cNvPr id="3" name="Content Placeholder 2"/>
          <p:cNvSpPr>
            <a:spLocks noGrp="1"/>
          </p:cNvSpPr>
          <p:nvPr>
            <p:ph idx="1"/>
          </p:nvPr>
        </p:nvSpPr>
        <p:spPr/>
        <p:txBody>
          <a:bodyPr>
            <a:normAutofit lnSpcReduction="10000"/>
          </a:bodyPr>
          <a:lstStyle/>
          <a:p>
            <a:pPr lvl="0" algn="just"/>
            <a:r>
              <a:rPr lang="en-US" dirty="0"/>
              <a:t>Public policies may include the implementation of subsidy programs and incentive patterns for average households</a:t>
            </a:r>
            <a:r>
              <a:rPr lang="en-US" dirty="0" smtClean="0"/>
              <a:t>.</a:t>
            </a:r>
            <a:endParaRPr lang="en-US" u="sng" baseline="30000" dirty="0"/>
          </a:p>
          <a:p>
            <a:pPr lvl="0" algn="just"/>
            <a:r>
              <a:rPr lang="en-US" dirty="0" smtClean="0"/>
              <a:t> </a:t>
            </a:r>
            <a:r>
              <a:rPr lang="en-US" dirty="0"/>
              <a:t>For the most vulnerable groups, such as seniors, single-parent families, the disabled, etc. some form of publicly funded allowance strategy can be implemented providing individual households with adequate income to afford housing.</a:t>
            </a:r>
          </a:p>
          <a:p>
            <a:pPr algn="just"/>
            <a:endParaRPr lang="en-US" dirty="0"/>
          </a:p>
        </p:txBody>
      </p:sp>
    </p:spTree>
    <p:extLst>
      <p:ext uri="{BB962C8B-B14F-4D97-AF65-F5344CB8AC3E}">
        <p14:creationId xmlns:p14="http://schemas.microsoft.com/office/powerpoint/2010/main" val="10420670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en-US" dirty="0" smtClean="0"/>
              <a:t>Solutions-V</a:t>
            </a:r>
            <a:endParaRPr lang="en-US" dirty="0"/>
          </a:p>
        </p:txBody>
      </p:sp>
      <p:sp>
        <p:nvSpPr>
          <p:cNvPr id="3" name="Content Placeholder 2"/>
          <p:cNvSpPr>
            <a:spLocks noGrp="1"/>
          </p:cNvSpPr>
          <p:nvPr>
            <p:ph idx="1"/>
          </p:nvPr>
        </p:nvSpPr>
        <p:spPr/>
        <p:txBody>
          <a:bodyPr/>
          <a:lstStyle/>
          <a:p>
            <a:pPr algn="just"/>
            <a:r>
              <a:rPr lang="en-US" dirty="0"/>
              <a:t>Or policy instruments may focus on production strategies which facilitate increased production on the supply side of affordable housing which can include refurbished older stock and/or the construction of new housing units</a:t>
            </a:r>
            <a:r>
              <a:rPr lang="en-US" dirty="0" smtClean="0"/>
              <a:t>.</a:t>
            </a:r>
          </a:p>
          <a:p>
            <a:pPr algn="just"/>
            <a:r>
              <a:rPr lang="en-US" dirty="0" smtClean="0"/>
              <a:t>Several unfinished apartments blocks in Karachi invite our attention in this regard.</a:t>
            </a:r>
            <a:endParaRPr lang="en-US" dirty="0"/>
          </a:p>
        </p:txBody>
      </p:sp>
    </p:spTree>
    <p:extLst>
      <p:ext uri="{BB962C8B-B14F-4D97-AF65-F5344CB8AC3E}">
        <p14:creationId xmlns:p14="http://schemas.microsoft.com/office/powerpoint/2010/main" val="20474530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en-US" dirty="0" smtClean="0"/>
              <a:t>Solutions-VI</a:t>
            </a:r>
            <a:endParaRPr lang="en-US" dirty="0"/>
          </a:p>
        </p:txBody>
      </p:sp>
      <p:sp>
        <p:nvSpPr>
          <p:cNvPr id="3" name="Content Placeholder 2"/>
          <p:cNvSpPr>
            <a:spLocks noGrp="1"/>
          </p:cNvSpPr>
          <p:nvPr>
            <p:ph idx="1"/>
          </p:nvPr>
        </p:nvSpPr>
        <p:spPr/>
        <p:txBody>
          <a:bodyPr/>
          <a:lstStyle/>
          <a:p>
            <a:pPr lvl="0" algn="just"/>
            <a:r>
              <a:rPr lang="en-US" dirty="0"/>
              <a:t>Currently some of the policies that facilitate production on the supply side include favorable land use policies such as inclusionary </a:t>
            </a:r>
            <a:r>
              <a:rPr lang="en-US" b="1" u="sng" dirty="0">
                <a:hlinkClick r:id="rId2" tooltip="Zoning"/>
              </a:rPr>
              <a:t>zoning</a:t>
            </a:r>
            <a:r>
              <a:rPr lang="en-US" dirty="0"/>
              <a:t>, relaxation of environmental regulations, and the enforcement of affordable housing quotas in new developments.</a:t>
            </a:r>
          </a:p>
          <a:p>
            <a:pPr algn="just"/>
            <a:endParaRPr lang="en-US" dirty="0"/>
          </a:p>
        </p:txBody>
      </p:sp>
    </p:spTree>
    <p:extLst>
      <p:ext uri="{BB962C8B-B14F-4D97-AF65-F5344CB8AC3E}">
        <p14:creationId xmlns:p14="http://schemas.microsoft.com/office/powerpoint/2010/main" val="8662980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en-US" dirty="0" smtClean="0"/>
              <a:t>Preamble</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a:t>The housing shortfall in Pakistan has assumed alarming proportions. But the sector that has remained largely ignored by all commercial banks, and most of DFIs is the low income segment.</a:t>
            </a:r>
          </a:p>
          <a:p>
            <a:pPr algn="just"/>
            <a:r>
              <a:rPr lang="en-US" dirty="0"/>
              <a:t>Owning a house not only brings stability to the lives of people, but is the most prominent source of creation of national wealth. We need to adopt radical, out of the box solutions to address this issue, which, if left unattended, would result in a severe pressure </a:t>
            </a:r>
            <a:r>
              <a:rPr lang="en-US" dirty="0" smtClean="0"/>
              <a:t>on </a:t>
            </a:r>
            <a:r>
              <a:rPr lang="en-US" dirty="0"/>
              <a:t>the already crumbling social safety net, that Pakistan has, largely in the shape of family (not governmental) support. </a:t>
            </a:r>
          </a:p>
          <a:p>
            <a:endParaRPr lang="en-US" dirty="0"/>
          </a:p>
        </p:txBody>
      </p:sp>
    </p:spTree>
    <p:extLst>
      <p:ext uri="{BB962C8B-B14F-4D97-AF65-F5344CB8AC3E}">
        <p14:creationId xmlns:p14="http://schemas.microsoft.com/office/powerpoint/2010/main" val="413770716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en-US" dirty="0" smtClean="0"/>
              <a:t>Solutions-VII</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b="1" u="sng" dirty="0" smtClean="0"/>
              <a:t>Zoning</a:t>
            </a:r>
            <a:r>
              <a:rPr lang="en-US" dirty="0" smtClean="0"/>
              <a:t> is a device of land-use planning used by local governments in most developed countries. The word is derived from the practice of designating permitted uses of land based on mapped zones which separate one set of land uses from another. </a:t>
            </a:r>
          </a:p>
          <a:p>
            <a:pPr algn="just"/>
            <a:r>
              <a:rPr lang="en-US" dirty="0" smtClean="0"/>
              <a:t>Zoning may be use-based (regulating the uses to which land may be put), or it may regulate building height, lot coverage, and similar characteristics, or some combination of these</a:t>
            </a:r>
            <a:endParaRPr lang="en-US" dirty="0"/>
          </a:p>
        </p:txBody>
      </p:sp>
    </p:spTree>
    <p:extLst>
      <p:ext uri="{BB962C8B-B14F-4D97-AF65-F5344CB8AC3E}">
        <p14:creationId xmlns:p14="http://schemas.microsoft.com/office/powerpoint/2010/main" val="7766421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en-US" dirty="0" smtClean="0"/>
              <a:t>Solutions-VIII</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a:t>Challenges in providing affordable housing in China through the free market system are similar to difficulties in many Western countries. Potential purchasers lack wealth to purchase dwelling units and lack income to make regular mortgage payments. </a:t>
            </a:r>
            <a:endParaRPr lang="en-US" dirty="0" smtClean="0"/>
          </a:p>
          <a:p>
            <a:pPr algn="just"/>
            <a:r>
              <a:rPr lang="en-US" dirty="0" smtClean="0"/>
              <a:t>In </a:t>
            </a:r>
            <a:r>
              <a:rPr lang="en-US" dirty="0"/>
              <a:t>response China introduced the Housing Provident Fund (HPF) program nationwide in 1995. It is similar to housing fund programs in other countries such as Thailand and Singapore.</a:t>
            </a:r>
          </a:p>
        </p:txBody>
      </p:sp>
    </p:spTree>
    <p:extLst>
      <p:ext uri="{BB962C8B-B14F-4D97-AF65-F5344CB8AC3E}">
        <p14:creationId xmlns:p14="http://schemas.microsoft.com/office/powerpoint/2010/main" val="56665280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en-US" dirty="0" smtClean="0"/>
              <a:t>Solutions-IX</a:t>
            </a:r>
            <a:endParaRPr lang="en-US" dirty="0"/>
          </a:p>
        </p:txBody>
      </p:sp>
      <p:sp>
        <p:nvSpPr>
          <p:cNvPr id="3" name="Content Placeholder 2"/>
          <p:cNvSpPr>
            <a:spLocks noGrp="1"/>
          </p:cNvSpPr>
          <p:nvPr>
            <p:ph idx="1"/>
          </p:nvPr>
        </p:nvSpPr>
        <p:spPr/>
        <p:txBody>
          <a:bodyPr/>
          <a:lstStyle/>
          <a:p>
            <a:pPr algn="just"/>
            <a:r>
              <a:rPr lang="en-US" dirty="0"/>
              <a:t>The Housing Provident Fund (HPF), provides a mechanism allowing potential purchasers who have an income to save for and eventually purchase a unit dwelling (which may be a formerly public housing unit). The HPF includes a subsidized savings program linked to a retirement account, subsidized mortgage rates and price discounts.</a:t>
            </a:r>
          </a:p>
        </p:txBody>
      </p:sp>
    </p:spTree>
    <p:extLst>
      <p:ext uri="{BB962C8B-B14F-4D97-AF65-F5344CB8AC3E}">
        <p14:creationId xmlns:p14="http://schemas.microsoft.com/office/powerpoint/2010/main" val="39380477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en-US" dirty="0" smtClean="0"/>
              <a:t>Solutions-X</a:t>
            </a:r>
            <a:endParaRPr lang="en-US" dirty="0"/>
          </a:p>
        </p:txBody>
      </p:sp>
      <p:sp>
        <p:nvSpPr>
          <p:cNvPr id="3" name="Content Placeholder 2"/>
          <p:cNvSpPr>
            <a:spLocks noGrp="1"/>
          </p:cNvSpPr>
          <p:nvPr>
            <p:ph idx="1"/>
          </p:nvPr>
        </p:nvSpPr>
        <p:spPr/>
        <p:txBody>
          <a:bodyPr/>
          <a:lstStyle/>
          <a:p>
            <a:pPr algn="just"/>
            <a:r>
              <a:rPr lang="en-US" dirty="0"/>
              <a:t>In </a:t>
            </a:r>
            <a:r>
              <a:rPr lang="en-US" u="sng" dirty="0">
                <a:hlinkClick r:id="rId2" tooltip="India"/>
              </a:rPr>
              <a:t>India</a:t>
            </a:r>
            <a:r>
              <a:rPr lang="en-US" dirty="0"/>
              <a:t>, it is estimated that </a:t>
            </a:r>
            <a:r>
              <a:rPr lang="en-US" dirty="0" smtClean="0"/>
              <a:t>approximately </a:t>
            </a:r>
            <a:r>
              <a:rPr lang="en-US" dirty="0"/>
              <a:t>32% of the population was living below the poverty </a:t>
            </a:r>
            <a:r>
              <a:rPr lang="en-US" dirty="0" smtClean="0"/>
              <a:t>line</a:t>
            </a:r>
            <a:r>
              <a:rPr lang="en-US" u="sng" baseline="30000" dirty="0"/>
              <a:t>,</a:t>
            </a:r>
            <a:r>
              <a:rPr lang="en-US" dirty="0" smtClean="0"/>
              <a:t> </a:t>
            </a:r>
            <a:r>
              <a:rPr lang="en-US" dirty="0"/>
              <a:t>and there </a:t>
            </a:r>
            <a:r>
              <a:rPr lang="en-US" dirty="0" smtClean="0"/>
              <a:t>was a huge </a:t>
            </a:r>
            <a:r>
              <a:rPr lang="en-US" dirty="0"/>
              <a:t>demand for affordable housing. Some developers are developing </a:t>
            </a:r>
            <a:r>
              <a:rPr lang="en-US" dirty="0" smtClean="0"/>
              <a:t>low cost and </a:t>
            </a:r>
            <a:r>
              <a:rPr lang="en-US" b="1" dirty="0"/>
              <a:t>affordable housing</a:t>
            </a:r>
            <a:r>
              <a:rPr lang="en-US" dirty="0"/>
              <a:t> for this population. </a:t>
            </a:r>
          </a:p>
        </p:txBody>
      </p:sp>
    </p:spTree>
    <p:extLst>
      <p:ext uri="{BB962C8B-B14F-4D97-AF65-F5344CB8AC3E}">
        <p14:creationId xmlns:p14="http://schemas.microsoft.com/office/powerpoint/2010/main" val="39457111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en-US" dirty="0" smtClean="0"/>
              <a:t>Solutions-XI</a:t>
            </a:r>
            <a:endParaRPr lang="en-US" dirty="0"/>
          </a:p>
        </p:txBody>
      </p:sp>
      <p:sp>
        <p:nvSpPr>
          <p:cNvPr id="3" name="Content Placeholder 2"/>
          <p:cNvSpPr>
            <a:spLocks noGrp="1"/>
          </p:cNvSpPr>
          <p:nvPr>
            <p:ph idx="1"/>
          </p:nvPr>
        </p:nvSpPr>
        <p:spPr/>
        <p:txBody>
          <a:bodyPr/>
          <a:lstStyle/>
          <a:p>
            <a:pPr algn="just"/>
            <a:r>
              <a:rPr lang="en-US" dirty="0"/>
              <a:t>The Government of India has taken up various initiatives for developing properties in low cost and affordable segment. They have also looked at </a:t>
            </a:r>
            <a:r>
              <a:rPr lang="en-US" dirty="0" smtClean="0"/>
              <a:t>PPP (</a:t>
            </a:r>
            <a:r>
              <a:rPr lang="en-US" sz="2400" u="sng" dirty="0" smtClean="0">
                <a:solidFill>
                  <a:srgbClr val="C00000"/>
                </a:solidFill>
              </a:rPr>
              <a:t>not the Pakistan People’s Party !, but Public-Private Partnership</a:t>
            </a:r>
            <a:r>
              <a:rPr lang="en-US" dirty="0" smtClean="0"/>
              <a:t>)  </a:t>
            </a:r>
            <a:r>
              <a:rPr lang="en-US" dirty="0"/>
              <a:t>model for development of these properties.</a:t>
            </a:r>
          </a:p>
        </p:txBody>
      </p:sp>
    </p:spTree>
    <p:extLst>
      <p:ext uri="{BB962C8B-B14F-4D97-AF65-F5344CB8AC3E}">
        <p14:creationId xmlns:p14="http://schemas.microsoft.com/office/powerpoint/2010/main" val="405159972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en-US" dirty="0" smtClean="0"/>
              <a:t>Other Solutions</a:t>
            </a:r>
            <a:endParaRPr lang="en-US" dirty="0"/>
          </a:p>
        </p:txBody>
      </p:sp>
      <p:sp>
        <p:nvSpPr>
          <p:cNvPr id="3" name="Content Placeholder 2"/>
          <p:cNvSpPr>
            <a:spLocks noGrp="1"/>
          </p:cNvSpPr>
          <p:nvPr>
            <p:ph idx="1"/>
          </p:nvPr>
        </p:nvSpPr>
        <p:spPr/>
        <p:txBody>
          <a:bodyPr>
            <a:normAutofit fontScale="85000" lnSpcReduction="10000"/>
          </a:bodyPr>
          <a:lstStyle/>
          <a:p>
            <a:r>
              <a:rPr lang="en-US" b="1" dirty="0" smtClean="0"/>
              <a:t>Green Housing</a:t>
            </a:r>
          </a:p>
          <a:p>
            <a:r>
              <a:rPr lang="en-GB" dirty="0" smtClean="0"/>
              <a:t>In India, The </a:t>
            </a:r>
            <a:r>
              <a:rPr lang="en-GB" dirty="0"/>
              <a:t>Non-Bank Financial Institution Housing Finance team completed a </a:t>
            </a:r>
            <a:r>
              <a:rPr lang="en-GB" u="sng" dirty="0">
                <a:solidFill>
                  <a:srgbClr val="C00000"/>
                </a:solidFill>
                <a:hlinkClick r:id="rId2"/>
              </a:rPr>
              <a:t>Report on Low Cost Green Housing in 2012. </a:t>
            </a:r>
            <a:r>
              <a:rPr lang="en-GB" dirty="0"/>
              <a:t>This report identified green technologies and materials suitable for lower income households, the largest segment of the country’s current and future market demand. The first study of its kind in India was implemented jointly with the IFC. </a:t>
            </a:r>
            <a:endParaRPr lang="en-GB" dirty="0" smtClean="0"/>
          </a:p>
          <a:p>
            <a:r>
              <a:rPr lang="en-GB" dirty="0" smtClean="0"/>
              <a:t>The same methodology can be adopted in Pakistan.</a:t>
            </a:r>
            <a:r>
              <a:rPr lang="en-GB" dirty="0"/>
              <a:t/>
            </a:r>
            <a:br>
              <a:rPr lang="en-GB" dirty="0"/>
            </a:br>
            <a:endParaRPr lang="en-US" dirty="0"/>
          </a:p>
        </p:txBody>
      </p:sp>
    </p:spTree>
    <p:extLst>
      <p:ext uri="{BB962C8B-B14F-4D97-AF65-F5344CB8AC3E}">
        <p14:creationId xmlns:p14="http://schemas.microsoft.com/office/powerpoint/2010/main" val="96907682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en-US" dirty="0" smtClean="0"/>
              <a:t>Other Solutions-II</a:t>
            </a:r>
            <a:endParaRPr lang="en-US" dirty="0"/>
          </a:p>
        </p:txBody>
      </p:sp>
      <p:sp>
        <p:nvSpPr>
          <p:cNvPr id="3" name="Content Placeholder 2"/>
          <p:cNvSpPr>
            <a:spLocks noGrp="1"/>
          </p:cNvSpPr>
          <p:nvPr>
            <p:ph idx="1"/>
          </p:nvPr>
        </p:nvSpPr>
        <p:spPr/>
        <p:txBody>
          <a:bodyPr/>
          <a:lstStyle/>
          <a:p>
            <a:pPr lvl="0" algn="just"/>
            <a:r>
              <a:rPr lang="en-GB" b="1" dirty="0"/>
              <a:t>Mortgage Covered Bond</a:t>
            </a:r>
            <a:endParaRPr lang="en-US" dirty="0"/>
          </a:p>
          <a:p>
            <a:pPr algn="just"/>
            <a:r>
              <a:rPr lang="en-GB" dirty="0"/>
              <a:t>Mortgage funding sources are critical for sustainable market development. One of the key funding mechanisms - Mortgage Covered Bonds - has a long history in Europe and Latin America. The </a:t>
            </a:r>
            <a:r>
              <a:rPr lang="en-GB" dirty="0" smtClean="0"/>
              <a:t>mortgage </a:t>
            </a:r>
            <a:r>
              <a:rPr lang="en-GB" dirty="0"/>
              <a:t>covered bond projects in Morocco, Brazil, Central Europe and Central </a:t>
            </a:r>
            <a:r>
              <a:rPr lang="en-GB" dirty="0" smtClean="0"/>
              <a:t>Asia have done very well.</a:t>
            </a:r>
            <a:endParaRPr lang="en-US" dirty="0"/>
          </a:p>
        </p:txBody>
      </p:sp>
    </p:spTree>
    <p:extLst>
      <p:ext uri="{BB962C8B-B14F-4D97-AF65-F5344CB8AC3E}">
        <p14:creationId xmlns:p14="http://schemas.microsoft.com/office/powerpoint/2010/main" val="66986217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en-US" dirty="0" smtClean="0"/>
              <a:t>Other Solutions-III</a:t>
            </a:r>
            <a:endParaRPr lang="en-US" dirty="0"/>
          </a:p>
        </p:txBody>
      </p:sp>
      <p:sp>
        <p:nvSpPr>
          <p:cNvPr id="3" name="Content Placeholder 2"/>
          <p:cNvSpPr>
            <a:spLocks noGrp="1"/>
          </p:cNvSpPr>
          <p:nvPr>
            <p:ph idx="1"/>
          </p:nvPr>
        </p:nvSpPr>
        <p:spPr/>
        <p:txBody>
          <a:bodyPr>
            <a:normAutofit lnSpcReduction="10000"/>
          </a:bodyPr>
          <a:lstStyle/>
          <a:p>
            <a:pPr lvl="0" algn="just"/>
            <a:r>
              <a:rPr lang="en-GB" b="1" dirty="0"/>
              <a:t>Rental Housing</a:t>
            </a:r>
            <a:endParaRPr lang="en-US" dirty="0"/>
          </a:p>
          <a:p>
            <a:pPr algn="just"/>
            <a:r>
              <a:rPr lang="en-GB" dirty="0"/>
              <a:t>The World Bank is now assisting countries that would like to bring rental housing to the forefront of the housing agenda and to provide guidance for policy makers whose actions can have an effect on where and how people live. The </a:t>
            </a:r>
            <a:r>
              <a:rPr lang="en-GB" dirty="0" smtClean="0"/>
              <a:t>rental </a:t>
            </a:r>
            <a:r>
              <a:rPr lang="en-GB" dirty="0"/>
              <a:t>housing projects </a:t>
            </a:r>
            <a:r>
              <a:rPr lang="en-GB" dirty="0" smtClean="0"/>
              <a:t>have been functioning successfully, in </a:t>
            </a:r>
            <a:r>
              <a:rPr lang="en-GB" dirty="0"/>
              <a:t>Haiti, India, Mexico, Eastern Europe and Central Asia.</a:t>
            </a:r>
            <a:endParaRPr lang="en-US" dirty="0"/>
          </a:p>
        </p:txBody>
      </p:sp>
    </p:spTree>
    <p:extLst>
      <p:ext uri="{BB962C8B-B14F-4D97-AF65-F5344CB8AC3E}">
        <p14:creationId xmlns:p14="http://schemas.microsoft.com/office/powerpoint/2010/main" val="119754143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en-US" dirty="0" smtClean="0"/>
              <a:t>Other Solutions- IV</a:t>
            </a:r>
            <a:endParaRPr lang="en-US" dirty="0"/>
          </a:p>
        </p:txBody>
      </p:sp>
      <p:sp>
        <p:nvSpPr>
          <p:cNvPr id="3" name="Content Placeholder 2"/>
          <p:cNvSpPr>
            <a:spLocks noGrp="1"/>
          </p:cNvSpPr>
          <p:nvPr>
            <p:ph idx="1"/>
          </p:nvPr>
        </p:nvSpPr>
        <p:spPr/>
        <p:txBody>
          <a:bodyPr>
            <a:normAutofit fontScale="77500" lnSpcReduction="20000"/>
          </a:bodyPr>
          <a:lstStyle/>
          <a:p>
            <a:pPr lvl="0" algn="just"/>
            <a:r>
              <a:rPr lang="en-GB" b="1" dirty="0" smtClean="0"/>
              <a:t>Mortgage </a:t>
            </a:r>
            <a:r>
              <a:rPr lang="en-GB" b="1" dirty="0"/>
              <a:t>Subsidies for Middle- and Low-Income </a:t>
            </a:r>
            <a:r>
              <a:rPr lang="en-GB" b="1" dirty="0" smtClean="0"/>
              <a:t>Population (as </a:t>
            </a:r>
            <a:r>
              <a:rPr lang="en-GB" b="1" dirty="0"/>
              <a:t>in </a:t>
            </a:r>
            <a:r>
              <a:rPr lang="en-GB" b="1" dirty="0" smtClean="0"/>
              <a:t>Egypt):</a:t>
            </a:r>
            <a:endParaRPr lang="en-US" dirty="0"/>
          </a:p>
          <a:p>
            <a:pPr algn="just"/>
            <a:r>
              <a:rPr lang="en-GB" dirty="0"/>
              <a:t>A loan of US$300 million has been granted to the Arab Republic of Egypt to develop an Affordable Mortgage Finance </a:t>
            </a:r>
            <a:r>
              <a:rPr lang="en-GB" dirty="0" err="1"/>
              <a:t>Program.With</a:t>
            </a:r>
            <a:r>
              <a:rPr lang="en-GB" dirty="0"/>
              <a:t> strong partnerships established between the World Bank and the Egyptian authorities, the program aims to achieve the objectives to create a transparent and economically efficient subsidy for the broad low- and middle-income market and a credible legal and regulatory framework for the mortgage finance market</a:t>
            </a:r>
            <a:r>
              <a:rPr lang="en-GB" dirty="0" smtClean="0"/>
              <a:t>.</a:t>
            </a:r>
          </a:p>
          <a:p>
            <a:pPr algn="just"/>
            <a:r>
              <a:rPr lang="en-GB" dirty="0" smtClean="0"/>
              <a:t>If the will to emulate such models is there, we can explore similar programmes for Pakistan.</a:t>
            </a:r>
            <a:endParaRPr lang="en-US" dirty="0"/>
          </a:p>
        </p:txBody>
      </p:sp>
    </p:spTree>
    <p:extLst>
      <p:ext uri="{BB962C8B-B14F-4D97-AF65-F5344CB8AC3E}">
        <p14:creationId xmlns:p14="http://schemas.microsoft.com/office/powerpoint/2010/main" val="323724446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en-US" dirty="0" smtClean="0"/>
              <a:t>Other Solutions-V</a:t>
            </a:r>
            <a:endParaRPr lang="en-US" dirty="0"/>
          </a:p>
        </p:txBody>
      </p:sp>
      <p:sp>
        <p:nvSpPr>
          <p:cNvPr id="3" name="Content Placeholder 2"/>
          <p:cNvSpPr>
            <a:spLocks noGrp="1"/>
          </p:cNvSpPr>
          <p:nvPr>
            <p:ph idx="1"/>
          </p:nvPr>
        </p:nvSpPr>
        <p:spPr>
          <a:xfrm>
            <a:off x="457200" y="1447800"/>
            <a:ext cx="8229600" cy="4525963"/>
          </a:xfrm>
        </p:spPr>
        <p:txBody>
          <a:bodyPr>
            <a:noAutofit/>
          </a:bodyPr>
          <a:lstStyle/>
          <a:p>
            <a:r>
              <a:rPr lang="en-US" sz="2300" dirty="0" smtClean="0"/>
              <a:t>Tri-Partite Model of Developer Finance.</a:t>
            </a:r>
          </a:p>
          <a:p>
            <a:r>
              <a:rPr lang="en-US" sz="2300" dirty="0" smtClean="0"/>
              <a:t>Changes in the law to allow Banks to hold Consumer Housing Assets on their books.</a:t>
            </a:r>
          </a:p>
          <a:p>
            <a:r>
              <a:rPr lang="en-US" sz="2300" dirty="0" smtClean="0"/>
              <a:t>Changes in the laws to allow Consortium Financing for large-scale Residential Compounds on State released land at Provincial Level.</a:t>
            </a:r>
          </a:p>
          <a:p>
            <a:r>
              <a:rPr lang="en-US" sz="2300" dirty="0" smtClean="0"/>
              <a:t>Issuance of Housing </a:t>
            </a:r>
            <a:r>
              <a:rPr lang="en-US" sz="2300" dirty="0" err="1" smtClean="0"/>
              <a:t>Sukuk</a:t>
            </a:r>
            <a:r>
              <a:rPr lang="en-US" sz="2300" dirty="0" smtClean="0"/>
              <a:t>, with participation by owners of houses of large scale housing projects financed under Islamic Banking.</a:t>
            </a:r>
          </a:p>
          <a:p>
            <a:r>
              <a:rPr lang="en-US" sz="2300" dirty="0" smtClean="0"/>
              <a:t>Introduction of New Construction Technologies at Duty Free Import basis ( as done in Indonesia )</a:t>
            </a:r>
          </a:p>
          <a:p>
            <a:r>
              <a:rPr lang="en-US" sz="2300" dirty="0" smtClean="0"/>
              <a:t>Involving </a:t>
            </a:r>
            <a:r>
              <a:rPr lang="en-US" sz="2300" u="sng" dirty="0" smtClean="0"/>
              <a:t>Microfinance &amp; SME</a:t>
            </a:r>
            <a:r>
              <a:rPr lang="en-US" sz="2300" dirty="0" smtClean="0"/>
              <a:t> Banks to provide funding to Low Income borrowers, by releasing Targeted Funding through State Bank.</a:t>
            </a:r>
            <a:endParaRPr lang="en-US" sz="2300" dirty="0"/>
          </a:p>
        </p:txBody>
      </p:sp>
    </p:spTree>
    <p:extLst>
      <p:ext uri="{BB962C8B-B14F-4D97-AF65-F5344CB8AC3E}">
        <p14:creationId xmlns:p14="http://schemas.microsoft.com/office/powerpoint/2010/main" val="6896185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en-US" dirty="0" smtClean="0"/>
              <a:t>Introspection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a:t>Is housing a basic need, a right</a:t>
            </a:r>
            <a:r>
              <a:rPr lang="en-US" dirty="0" smtClean="0"/>
              <a:t>, </a:t>
            </a:r>
            <a:r>
              <a:rPr lang="en-US" dirty="0"/>
              <a:t>an entitlement, a public good, or even, as in the case of home </a:t>
            </a:r>
            <a:r>
              <a:rPr lang="en-US" dirty="0" smtClean="0"/>
              <a:t>purchasing,  </a:t>
            </a:r>
            <a:r>
              <a:rPr lang="en-US" dirty="0"/>
              <a:t>a civic </a:t>
            </a:r>
            <a:r>
              <a:rPr lang="en-US" dirty="0" smtClean="0"/>
              <a:t>necessity ? </a:t>
            </a:r>
          </a:p>
          <a:p>
            <a:r>
              <a:rPr lang="en-US" dirty="0" smtClean="0"/>
              <a:t>Or </a:t>
            </a:r>
            <a:r>
              <a:rPr lang="en-US" dirty="0"/>
              <a:t>is </a:t>
            </a:r>
            <a:r>
              <a:rPr lang="en-US" dirty="0" smtClean="0"/>
              <a:t>it just </a:t>
            </a:r>
            <a:r>
              <a:rPr lang="en-US" dirty="0"/>
              <a:t>another household-level consumer choice, a commodity or an investment within the free market system? </a:t>
            </a:r>
            <a:endParaRPr lang="en-US" dirty="0" smtClean="0"/>
          </a:p>
          <a:p>
            <a:r>
              <a:rPr lang="en-US" dirty="0" smtClean="0"/>
              <a:t>"</a:t>
            </a:r>
            <a:r>
              <a:rPr lang="en-US" dirty="0"/>
              <a:t>Housing Policies provide a remarkable litmus test for the values of politicians at every level of office and of the varied communities that influence them. Often this test measures simply the warmth or coldness of heart of the more affluent and secure towards families of a lower socio-economic status </a:t>
            </a:r>
            <a:r>
              <a:rPr lang="en-US" dirty="0" smtClean="0"/>
              <a:t>(</a:t>
            </a:r>
            <a:r>
              <a:rPr lang="en-US" sz="2600" u="sng" dirty="0" smtClean="0">
                <a:solidFill>
                  <a:schemeClr val="tx2">
                    <a:lumMod val="75000"/>
                  </a:schemeClr>
                </a:solidFill>
              </a:rPr>
              <a:t>John C. </a:t>
            </a:r>
            <a:r>
              <a:rPr lang="en-US" sz="2600" u="sng" dirty="0" err="1" smtClean="0">
                <a:solidFill>
                  <a:schemeClr val="tx2">
                    <a:lumMod val="75000"/>
                  </a:schemeClr>
                </a:solidFill>
              </a:rPr>
              <a:t>Bacher</a:t>
            </a:r>
            <a:r>
              <a:rPr lang="en-US" sz="2600" u="sng" dirty="0" smtClean="0">
                <a:solidFill>
                  <a:schemeClr val="tx2">
                    <a:lumMod val="75000"/>
                  </a:schemeClr>
                </a:solidFill>
              </a:rPr>
              <a:t> –Keeping To The Marketplace: The Evolution of Canadian Housing Policy-1993</a:t>
            </a:r>
            <a:r>
              <a:rPr lang="en-US" dirty="0" smtClean="0"/>
              <a:t>)."</a:t>
            </a:r>
            <a:endParaRPr lang="en-US" dirty="0"/>
          </a:p>
        </p:txBody>
      </p:sp>
    </p:spTree>
    <p:extLst>
      <p:ext uri="{BB962C8B-B14F-4D97-AF65-F5344CB8AC3E}">
        <p14:creationId xmlns:p14="http://schemas.microsoft.com/office/powerpoint/2010/main" val="277316635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r>
              <a:rPr lang="en-US" dirty="0"/>
              <a:t> </a:t>
            </a:r>
            <a:r>
              <a:rPr lang="en-US" dirty="0" smtClean="0"/>
              <a:t>                  Thank You Very Much.</a:t>
            </a:r>
            <a:endParaRPr lang="en-US" dirty="0"/>
          </a:p>
        </p:txBody>
      </p:sp>
    </p:spTree>
    <p:extLst>
      <p:ext uri="{BB962C8B-B14F-4D97-AF65-F5344CB8AC3E}">
        <p14:creationId xmlns:p14="http://schemas.microsoft.com/office/powerpoint/2010/main" val="32939199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en-US" dirty="0" smtClean="0"/>
              <a:t>Context of Presentation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We have been talking about the issues for a very long time, with little headway in coming up with practical solutions.</a:t>
            </a:r>
          </a:p>
          <a:p>
            <a:r>
              <a:rPr lang="en-US" dirty="0" smtClean="0"/>
              <a:t>Where solutions have been proposed, or presented, their adoption has been hampered by either a lack of will, or lack of interest by the banking community.</a:t>
            </a:r>
          </a:p>
          <a:p>
            <a:r>
              <a:rPr lang="en-US" dirty="0" smtClean="0"/>
              <a:t>Housing has been relegated to the bottom of the pyramid of products, as banks, and their Managements have become comfortable with, and set their hearts on investing in Government paper for quick and steady returns.</a:t>
            </a:r>
            <a:endParaRPr lang="en-US" dirty="0"/>
          </a:p>
        </p:txBody>
      </p:sp>
    </p:spTree>
    <p:extLst>
      <p:ext uri="{BB962C8B-B14F-4D97-AF65-F5344CB8AC3E}">
        <p14:creationId xmlns:p14="http://schemas.microsoft.com/office/powerpoint/2010/main" val="15962735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en-US" dirty="0" smtClean="0"/>
              <a:t>Context Of Presentation-II</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The problem is not insolvable, only the route to the solution requires the will to take the first steps.</a:t>
            </a:r>
          </a:p>
          <a:p>
            <a:pPr algn="just"/>
            <a:r>
              <a:rPr lang="en-US" dirty="0" smtClean="0"/>
              <a:t>Countries like India, China, Egypt, Indonesia, and others had long resolved to address the issue of provision of low cost housing for low income, and poor segment of their populations.</a:t>
            </a:r>
          </a:p>
          <a:p>
            <a:pPr algn="just"/>
            <a:r>
              <a:rPr lang="en-US" dirty="0" smtClean="0"/>
              <a:t>They had rolled out </a:t>
            </a:r>
            <a:r>
              <a:rPr lang="en-US" dirty="0" err="1" smtClean="0"/>
              <a:t>programmes</a:t>
            </a:r>
            <a:r>
              <a:rPr lang="en-US" dirty="0" smtClean="0"/>
              <a:t> for massive increases in the housing stock, with Public-Private partnership, with the result that they now have large communities living in these low cost houses.</a:t>
            </a:r>
            <a:endParaRPr lang="en-US" dirty="0"/>
          </a:p>
        </p:txBody>
      </p:sp>
    </p:spTree>
    <p:extLst>
      <p:ext uri="{BB962C8B-B14F-4D97-AF65-F5344CB8AC3E}">
        <p14:creationId xmlns:p14="http://schemas.microsoft.com/office/powerpoint/2010/main" val="26546009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en-US" dirty="0" smtClean="0"/>
              <a:t>Context of Presentation-III</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This presentation analyses the issues, looks at the impediments – some of which we have not addressed out of sheer apathy, and then proposes the solutions to address this festering problem, that has remained on the back burner for too long.</a:t>
            </a:r>
          </a:p>
          <a:p>
            <a:pPr algn="just"/>
            <a:r>
              <a:rPr lang="en-US" dirty="0" smtClean="0"/>
              <a:t>In the words of a Paper written by </a:t>
            </a:r>
            <a:r>
              <a:rPr lang="en-US" dirty="0" err="1" smtClean="0"/>
              <a:t>Mr.Zaigham</a:t>
            </a:r>
            <a:r>
              <a:rPr lang="en-US" dirty="0" smtClean="0"/>
              <a:t> </a:t>
            </a:r>
            <a:r>
              <a:rPr lang="en-US" dirty="0" err="1" smtClean="0"/>
              <a:t>Rizvi</a:t>
            </a:r>
            <a:r>
              <a:rPr lang="en-US" dirty="0" smtClean="0"/>
              <a:t>, some time ago, Pro Poor Housing is an Idea, whose Time Has Come.</a:t>
            </a:r>
            <a:endParaRPr lang="en-US" dirty="0"/>
          </a:p>
        </p:txBody>
      </p:sp>
    </p:spTree>
    <p:extLst>
      <p:ext uri="{BB962C8B-B14F-4D97-AF65-F5344CB8AC3E}">
        <p14:creationId xmlns:p14="http://schemas.microsoft.com/office/powerpoint/2010/main" val="2166156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en-US" dirty="0" smtClean="0"/>
              <a:t>The Issues</a:t>
            </a:r>
            <a:endParaRPr lang="en-US" dirty="0"/>
          </a:p>
        </p:txBody>
      </p:sp>
      <p:sp>
        <p:nvSpPr>
          <p:cNvPr id="3" name="Content Placeholder 2"/>
          <p:cNvSpPr>
            <a:spLocks noGrp="1"/>
          </p:cNvSpPr>
          <p:nvPr>
            <p:ph idx="1"/>
          </p:nvPr>
        </p:nvSpPr>
        <p:spPr/>
        <p:txBody>
          <a:bodyPr/>
          <a:lstStyle/>
          <a:p>
            <a:pPr algn="just"/>
            <a:r>
              <a:rPr lang="en-US" dirty="0"/>
              <a:t>Housing affordability is more than just a personal trouble experienced by individual households who cannot easily find a place to live. Lack of affordable housing is considered by many </a:t>
            </a:r>
            <a:r>
              <a:rPr lang="en-US" dirty="0" smtClean="0"/>
              <a:t>urban planners </a:t>
            </a:r>
            <a:r>
              <a:rPr lang="en-US" dirty="0"/>
              <a:t>to have negative effects on a community's overall </a:t>
            </a:r>
            <a:r>
              <a:rPr lang="en-US" dirty="0" smtClean="0"/>
              <a:t>health.</a:t>
            </a:r>
            <a:endParaRPr lang="en-US" dirty="0"/>
          </a:p>
        </p:txBody>
      </p:sp>
    </p:spTree>
    <p:extLst>
      <p:ext uri="{BB962C8B-B14F-4D97-AF65-F5344CB8AC3E}">
        <p14:creationId xmlns:p14="http://schemas.microsoft.com/office/powerpoint/2010/main" val="37912327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en-US" dirty="0" smtClean="0"/>
              <a:t>The Issues - II</a:t>
            </a:r>
            <a:endParaRPr lang="en-US" dirty="0"/>
          </a:p>
        </p:txBody>
      </p:sp>
      <p:sp>
        <p:nvSpPr>
          <p:cNvPr id="3" name="Content Placeholder 2"/>
          <p:cNvSpPr>
            <a:spLocks noGrp="1"/>
          </p:cNvSpPr>
          <p:nvPr>
            <p:ph idx="1"/>
          </p:nvPr>
        </p:nvSpPr>
        <p:spPr/>
        <p:txBody>
          <a:bodyPr/>
          <a:lstStyle/>
          <a:p>
            <a:pPr lvl="0" algn="just"/>
            <a:r>
              <a:rPr lang="en-US" dirty="0"/>
              <a:t>Lack of affordable housing can make low-cost labor more scarce, and increase demands on transportation systems (as workers travel longer distances between jobs and affordable housing). Housing cost </a:t>
            </a:r>
            <a:r>
              <a:rPr lang="en-US" dirty="0" smtClean="0"/>
              <a:t>increases </a:t>
            </a:r>
            <a:r>
              <a:rPr lang="en-US" dirty="0"/>
              <a:t>have been linked to declines in enrollment at local schools</a:t>
            </a:r>
            <a:r>
              <a:rPr lang="en-US" dirty="0" smtClean="0"/>
              <a:t>.</a:t>
            </a:r>
            <a:endParaRPr lang="en-US" dirty="0"/>
          </a:p>
          <a:p>
            <a:pPr algn="just"/>
            <a:endParaRPr lang="en-US" dirty="0"/>
          </a:p>
        </p:txBody>
      </p:sp>
    </p:spTree>
    <p:extLst>
      <p:ext uri="{BB962C8B-B14F-4D97-AF65-F5344CB8AC3E}">
        <p14:creationId xmlns:p14="http://schemas.microsoft.com/office/powerpoint/2010/main" val="315252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TotalTime>
  <Words>2500</Words>
  <Application>Microsoft Office PowerPoint</Application>
  <PresentationFormat>On-screen Show (4:3)</PresentationFormat>
  <Paragraphs>113</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Affordable &amp; Pro-Poor Housing. Imperative For Pakistan’s Progress</vt:lpstr>
      <vt:lpstr>Dedication</vt:lpstr>
      <vt:lpstr>Preamble</vt:lpstr>
      <vt:lpstr>Introspection</vt:lpstr>
      <vt:lpstr>Context of Presentation</vt:lpstr>
      <vt:lpstr>Context Of Presentation-II</vt:lpstr>
      <vt:lpstr>Context of Presentation-III</vt:lpstr>
      <vt:lpstr>The Issues</vt:lpstr>
      <vt:lpstr>The Issues - II</vt:lpstr>
      <vt:lpstr>The Issues, &amp; Effects</vt:lpstr>
      <vt:lpstr>The Issues, Causes &amp; Effects</vt:lpstr>
      <vt:lpstr>The Issues, Causes &amp; Effects-II</vt:lpstr>
      <vt:lpstr>The Issues, Causes &amp; Effects-III</vt:lpstr>
      <vt:lpstr>Issues, Causes &amp; Effects-IV</vt:lpstr>
      <vt:lpstr>Issues, Causes &amp; Effects-V</vt:lpstr>
      <vt:lpstr>The Issues, Causes &amp; Effects-VI</vt:lpstr>
      <vt:lpstr>The Pakistani Problem</vt:lpstr>
      <vt:lpstr>The Pakistani Problem-II</vt:lpstr>
      <vt:lpstr>The Pakistani Problem-III</vt:lpstr>
      <vt:lpstr>The Pakistani Problem-IV</vt:lpstr>
      <vt:lpstr>The Pakistani Problem-V</vt:lpstr>
      <vt:lpstr>The Pakistani Problem- VI</vt:lpstr>
      <vt:lpstr>The Impact of Non-Affordability</vt:lpstr>
      <vt:lpstr>Solutions</vt:lpstr>
      <vt:lpstr>Solutions-II</vt:lpstr>
      <vt:lpstr>Solutions-III</vt:lpstr>
      <vt:lpstr>Solutions-IV</vt:lpstr>
      <vt:lpstr>Solutions-V</vt:lpstr>
      <vt:lpstr>Solutions-VI</vt:lpstr>
      <vt:lpstr>Solutions-VII</vt:lpstr>
      <vt:lpstr>Solutions-VIII</vt:lpstr>
      <vt:lpstr>Solutions-IX</vt:lpstr>
      <vt:lpstr>Solutions-X</vt:lpstr>
      <vt:lpstr>Solutions-XI</vt:lpstr>
      <vt:lpstr>Other Solutions</vt:lpstr>
      <vt:lpstr>Other Solutions-II</vt:lpstr>
      <vt:lpstr>Other Solutions-III</vt:lpstr>
      <vt:lpstr>Other Solutions- IV</vt:lpstr>
      <vt:lpstr>Other Solutions-V</vt:lpstr>
      <vt:lpstr>PowerPoint Presentation</vt:lpstr>
    </vt:vector>
  </TitlesOfParts>
  <Company>Expeditors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Affordable &amp; Pro-Poor Housing Imperative For Pakistan</dc:title>
  <dc:creator>Expeditors User</dc:creator>
  <cp:lastModifiedBy>Expeditors User</cp:lastModifiedBy>
  <cp:revision>99</cp:revision>
  <dcterms:created xsi:type="dcterms:W3CDTF">2013-03-23T05:02:47Z</dcterms:created>
  <dcterms:modified xsi:type="dcterms:W3CDTF">2013-03-25T06:16:00Z</dcterms:modified>
</cp:coreProperties>
</file>